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7" r:id="rId3"/>
    <p:sldId id="283" r:id="rId4"/>
    <p:sldId id="257" r:id="rId5"/>
    <p:sldId id="263" r:id="rId6"/>
    <p:sldId id="258" r:id="rId7"/>
    <p:sldId id="278" r:id="rId8"/>
    <p:sldId id="295" r:id="rId9"/>
    <p:sldId id="279" r:id="rId10"/>
    <p:sldId id="284" r:id="rId11"/>
    <p:sldId id="259" r:id="rId12"/>
    <p:sldId id="285" r:id="rId13"/>
    <p:sldId id="287" r:id="rId14"/>
    <p:sldId id="289" r:id="rId15"/>
    <p:sldId id="290" r:id="rId16"/>
    <p:sldId id="298" r:id="rId17"/>
    <p:sldId id="291" r:id="rId18"/>
    <p:sldId id="282" r:id="rId19"/>
    <p:sldId id="269" r:id="rId20"/>
    <p:sldId id="294" r:id="rId21"/>
    <p:sldId id="297" r:id="rId22"/>
    <p:sldId id="268" r:id="rId2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000000"/>
    <a:srgbClr val="0066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7" autoAdjust="0"/>
    <p:restoredTop sz="94714" autoAdjust="0"/>
  </p:normalViewPr>
  <p:slideViewPr>
    <p:cSldViewPr>
      <p:cViewPr>
        <p:scale>
          <a:sx n="90" d="100"/>
          <a:sy n="90" d="100"/>
        </p:scale>
        <p:origin x="-72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0C0FA-F463-43AF-AA15-11589F9F2530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D35C2-187E-44C8-8C2A-A6A905B0426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D35C2-187E-44C8-8C2A-A6A905B04263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946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4BB0D-F7FF-43B7-AE70-9DA17FB671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D59F0-FF12-42F6-987A-41F3E0B512EA}" type="datetimeFigureOut">
              <a:rPr lang="it-IT" smtClean="0"/>
              <a:pPr/>
              <a:t>21/12/2012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CA451-900F-4871-AE4A-F78ECAF8660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2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</a:br>
            <a:r>
              <a:rPr lang="it-IT" sz="5400" b="1" dirty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it-IT" sz="5400" b="1" dirty="0">
                <a:solidFill>
                  <a:srgbClr val="7030A0"/>
                </a:solidFill>
                <a:latin typeface="Algerian" pitchFamily="82" charset="0"/>
              </a:rPr>
            </a:br>
            <a: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</a:br>
            <a:r>
              <a:rPr lang="it-IT" sz="5400" b="1" dirty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it-IT" sz="5400" b="1" dirty="0">
                <a:solidFill>
                  <a:srgbClr val="7030A0"/>
                </a:solidFill>
                <a:latin typeface="Algerian" pitchFamily="82" charset="0"/>
              </a:rPr>
            </a:br>
            <a: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it-IT" sz="5400" b="1" dirty="0" smtClean="0">
                <a:solidFill>
                  <a:srgbClr val="7030A0"/>
                </a:solidFill>
                <a:latin typeface="Algerian" pitchFamily="82" charset="0"/>
              </a:rPr>
            </a:br>
            <a:endParaRPr lang="it-IT" sz="5400" b="1" dirty="0">
              <a:solidFill>
                <a:srgbClr val="7030A0"/>
              </a:solidFill>
              <a:latin typeface="Algerian" pitchFamily="82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5364" name="Picture 4" descr="STEMMA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2F7525"/>
              </a:clrFrom>
              <a:clrTo>
                <a:srgbClr val="2F7525">
                  <a:alpha val="0"/>
                </a:srgbClr>
              </a:clrTo>
            </a:clrChange>
            <a:lum contrast="6000"/>
          </a:blip>
          <a:srcRect/>
          <a:stretch>
            <a:fillRect/>
          </a:stretch>
        </p:blipFill>
        <p:spPr bwMode="auto">
          <a:xfrm>
            <a:off x="3779912" y="332656"/>
            <a:ext cx="1152128" cy="1224136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-538564"/>
            <a:ext cx="9144000" cy="909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PROVINCIA REGIONALE </a:t>
            </a:r>
            <a:r>
              <a:rPr kumimoji="0" lang="it-IT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it-IT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SIRACUSA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it-IT" sz="2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it-IT" sz="20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it-IT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GABINETTO </a:t>
            </a:r>
            <a:r>
              <a:rPr lang="it-IT" b="1" i="1" dirty="0" err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it-IT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PRESIDENZA</a:t>
            </a:r>
          </a:p>
          <a:p>
            <a:pPr algn="ctr"/>
            <a:r>
              <a:rPr lang="it-IT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Servizio I – Supporto amministrativo del Presidente</a:t>
            </a:r>
          </a:p>
          <a:p>
            <a:endParaRPr lang="it-IT" sz="20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sz="3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RELAZIONE ANNUALE </a:t>
            </a:r>
          </a:p>
          <a:p>
            <a:pPr algn="ctr"/>
            <a:r>
              <a:rPr lang="it-IT" sz="2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del Presidente</a:t>
            </a:r>
          </a:p>
          <a:p>
            <a:pPr algn="ctr"/>
            <a:endParaRPr lang="it-IT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sz="4000" b="1" i="1" dirty="0" smtClean="0">
                <a:solidFill>
                  <a:srgbClr val="000000"/>
                </a:solidFill>
                <a:latin typeface="Lucida Calligraphy" pitchFamily="66" charset="0"/>
                <a:cs typeface="Arial" pitchFamily="34" charset="0"/>
              </a:rPr>
              <a:t>Nicola Bono</a:t>
            </a:r>
          </a:p>
          <a:p>
            <a:pPr algn="ctr"/>
            <a:endParaRPr lang="it-IT" sz="2000" b="1" i="1" cap="small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sz="3600" b="1" i="1" cap="small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Anno 2012</a:t>
            </a:r>
          </a:p>
          <a:p>
            <a:pPr algn="ctr"/>
            <a:endParaRPr lang="it-IT" sz="2000" b="1" i="1" cap="small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it-IT" sz="2000" b="1" i="1" cap="small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it-IT" sz="20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sz="2000" b="1" i="1" cap="small" dirty="0" smtClean="0">
                <a:latin typeface="Arial" pitchFamily="34" charset="0"/>
                <a:cs typeface="Arial" pitchFamily="34" charset="0"/>
              </a:rPr>
              <a:t> </a:t>
            </a:r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it-IT" sz="2000" dirty="0" smtClean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TURISMO</a:t>
            </a:r>
            <a:r>
              <a:rPr lang="it-IT" sz="3200" u="sng" dirty="0" smtClean="0">
                <a:solidFill>
                  <a:srgbClr val="006600"/>
                </a:solidFill>
                <a:latin typeface="Trebuchet MS" pitchFamily="34" charset="0"/>
              </a:rPr>
              <a:t/>
            </a:r>
            <a:br>
              <a:rPr lang="it-IT" sz="3200" u="sng" dirty="0" smtClean="0">
                <a:solidFill>
                  <a:srgbClr val="006600"/>
                </a:solidFill>
                <a:latin typeface="Trebuchet MS" pitchFamily="34" charset="0"/>
              </a:rPr>
            </a:br>
            <a:r>
              <a:rPr lang="it-IT" sz="2700" i="1" dirty="0" smtClean="0">
                <a:solidFill>
                  <a:srgbClr val="006600"/>
                </a:solidFill>
                <a:latin typeface="Trebuchet MS" pitchFamily="34" charset="0"/>
              </a:rPr>
              <a:t>Le iniziative più importanti</a:t>
            </a:r>
            <a:endParaRPr lang="it-IT" sz="2700" i="1" dirty="0">
              <a:solidFill>
                <a:srgbClr val="00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endParaRPr lang="it-IT" sz="24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Cabina di regia per il Turismo</a:t>
            </a:r>
          </a:p>
          <a:p>
            <a:pPr lvl="0" algn="ctr"/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nuova proposta di Regolamento dei contributi</a:t>
            </a:r>
          </a:p>
          <a:p>
            <a:pPr lvl="0" algn="ctr"/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Premio Vittorini</a:t>
            </a:r>
          </a:p>
          <a:p>
            <a:pPr lvl="0" algn="ctr"/>
            <a:endParaRPr lang="it-IT" sz="24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Distretto Turistico Territoriale “Siracusa e </a:t>
            </a:r>
            <a:r>
              <a:rPr lang="it-IT" sz="24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Val</a:t>
            </a:r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Di Noto”</a:t>
            </a:r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00"/>
                </a:solidFill>
              </a:rPr>
              <a:t/>
            </a:r>
            <a:br>
              <a:rPr lang="it-IT" dirty="0" smtClean="0">
                <a:solidFill>
                  <a:srgbClr val="006600"/>
                </a:solidFill>
              </a:rPr>
            </a:br>
            <a:r>
              <a:rPr lang="it-IT" sz="3600" b="1" u="sng" dirty="0" smtClean="0">
                <a:solidFill>
                  <a:srgbClr val="006600"/>
                </a:solidFill>
                <a:latin typeface="Trebuchet MS" pitchFamily="34" charset="0"/>
              </a:rPr>
              <a:t>TURISMO </a:t>
            </a: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endParaRPr lang="it-IT" b="1" dirty="0">
              <a:solidFill>
                <a:srgbClr val="00660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sz="2000" b="1" i="1" dirty="0" smtClean="0">
                <a:solidFill>
                  <a:srgbClr val="006600"/>
                </a:solidFill>
                <a:latin typeface="Trebuchet MS" pitchFamily="34" charset="0"/>
              </a:rPr>
              <a:t>I dati sui flussi turistici sul nostro territorio</a:t>
            </a:r>
          </a:p>
          <a:p>
            <a:pPr algn="ctr">
              <a:buNone/>
            </a:pPr>
            <a:endParaRPr lang="it-IT" sz="2000" i="1" dirty="0" smtClean="0">
              <a:solidFill>
                <a:srgbClr val="006600"/>
              </a:solidFill>
              <a:latin typeface="Trebuchet MS" pitchFamily="34" charset="0"/>
            </a:endParaRPr>
          </a:p>
          <a:p>
            <a:pPr>
              <a:buNone/>
            </a:pPr>
            <a:r>
              <a:rPr lang="it-IT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sz="2100" dirty="0" smtClean="0">
                <a:latin typeface="Arial" pitchFamily="34" charset="0"/>
                <a:cs typeface="Arial" pitchFamily="34" charset="0"/>
              </a:rPr>
              <a:t>I dati relativi al turismo sono sensibilmente migliorati. </a:t>
            </a:r>
            <a:r>
              <a:rPr lang="it-IT" sz="2100" b="1" dirty="0" smtClean="0">
                <a:latin typeface="Arial" pitchFamily="34" charset="0"/>
                <a:cs typeface="Arial" pitchFamily="34" charset="0"/>
              </a:rPr>
              <a:t>Ad agosto 2012</a:t>
            </a:r>
            <a:r>
              <a:rPr lang="it-IT" sz="2100" dirty="0" smtClean="0">
                <a:latin typeface="Arial" pitchFamily="34" charset="0"/>
                <a:cs typeface="Arial" pitchFamily="34" charset="0"/>
              </a:rPr>
              <a:t>, periodo di massima affluenza, si è registrato un </a:t>
            </a:r>
            <a:r>
              <a:rPr lang="it-IT" sz="2100" b="1" dirty="0" smtClean="0">
                <a:latin typeface="Arial" pitchFamily="34" charset="0"/>
                <a:cs typeface="Arial" pitchFamily="34" charset="0"/>
              </a:rPr>
              <a:t>aumento</a:t>
            </a:r>
            <a:r>
              <a:rPr lang="it-IT" sz="2100" dirty="0" smtClean="0">
                <a:latin typeface="Arial" pitchFamily="34" charset="0"/>
                <a:cs typeface="Arial" pitchFamily="34" charset="0"/>
              </a:rPr>
              <a:t> delle presenze del </a:t>
            </a:r>
            <a:r>
              <a:rPr lang="it-IT" sz="2100" b="1" dirty="0" smtClean="0">
                <a:latin typeface="Arial" pitchFamily="34" charset="0"/>
                <a:cs typeface="Arial" pitchFamily="34" charset="0"/>
              </a:rPr>
              <a:t>2,8%.</a:t>
            </a:r>
          </a:p>
          <a:p>
            <a:pPr>
              <a:buNone/>
            </a:pPr>
            <a:r>
              <a:rPr lang="it-IT" sz="2100" dirty="0" smtClean="0">
                <a:latin typeface="Arial" pitchFamily="34" charset="0"/>
                <a:cs typeface="Arial" pitchFamily="34" charset="0"/>
              </a:rPr>
              <a:t>	Tale dato sarà aggiornato in occasione dei prossimi incontri.</a:t>
            </a:r>
          </a:p>
          <a:p>
            <a:pPr>
              <a:buNone/>
            </a:pPr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latin typeface="Arial" pitchFamily="34" charset="0"/>
                <a:cs typeface="Arial" pitchFamily="34" charset="0"/>
              </a:rPr>
              <a:t>Dal 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2010 al 2011 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gli arrivi nella nostra provincia sono passati 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da 317 mila a oltre 326 mila con un aumento del 2,88%.</a:t>
            </a:r>
          </a:p>
          <a:p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latin typeface="Arial" pitchFamily="34" charset="0"/>
                <a:cs typeface="Arial" pitchFamily="34" charset="0"/>
              </a:rPr>
              <a:t>Alla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BIT di Milano, n. 3770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 persone hanno visitato il nostro STAND.</a:t>
            </a:r>
          </a:p>
          <a:p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latin typeface="Arial" pitchFamily="34" charset="0"/>
                <a:cs typeface="Arial" pitchFamily="34" charset="0"/>
              </a:rPr>
              <a:t>Alla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BIT di Berlino, 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 Siracusa è stata l’unica Provincia d’Italia con un proprio STAND che ha registrato, anche quest’anno, la significativa presenza di 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1.200 visitatori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latin typeface="Arial" pitchFamily="34" charset="0"/>
                <a:cs typeface="Arial" pitchFamily="34" charset="0"/>
              </a:rPr>
              <a:t>L’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INFOPOINT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 di Via Roma, in </a:t>
            </a:r>
            <a:r>
              <a:rPr lang="it-IT" sz="2000" dirty="0" err="1" smtClean="0">
                <a:latin typeface="Arial" pitchFamily="34" charset="0"/>
                <a:cs typeface="Arial" pitchFamily="34" charset="0"/>
              </a:rPr>
              <a:t>Ortigia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, ha contato la presenza di circa 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2000 turisti.</a:t>
            </a:r>
          </a:p>
          <a:p>
            <a:pPr>
              <a:buNone/>
            </a:pPr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b="1" dirty="0" smtClean="0">
                <a:latin typeface="Arial" pitchFamily="34" charset="0"/>
                <a:cs typeface="Arial" pitchFamily="34" charset="0"/>
              </a:rPr>
              <a:t>L’INFOPOINT 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dell’Aeroporto di Catania ha registrato 10.476 visitatori di cui il 60% stranieri.</a:t>
            </a:r>
          </a:p>
          <a:p>
            <a:r>
              <a:rPr lang="it-IT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t-IT" sz="1200" dirty="0" smtClean="0">
              <a:latin typeface="Arial" pitchFamily="34" charset="0"/>
              <a:cs typeface="Arial" pitchFamily="34" charset="0"/>
            </a:endParaRPr>
          </a:p>
          <a:p>
            <a:endParaRPr lang="it-IT" sz="12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200" dirty="0" smtClean="0">
                <a:solidFill>
                  <a:srgbClr val="0070C0"/>
                </a:solidFill>
              </a:rPr>
              <a:t> </a:t>
            </a:r>
            <a:endParaRPr lang="it-IT" sz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POLITICHE SOCIALI</a:t>
            </a:r>
            <a:r>
              <a:rPr lang="it-IT" sz="3200" u="sng" dirty="0" smtClean="0">
                <a:solidFill>
                  <a:srgbClr val="006600"/>
                </a:solidFill>
                <a:latin typeface="Trebuchet MS" pitchFamily="34" charset="0"/>
              </a:rPr>
              <a:t/>
            </a:r>
            <a:br>
              <a:rPr lang="it-IT" sz="3200" u="sng" dirty="0" smtClean="0">
                <a:solidFill>
                  <a:srgbClr val="006600"/>
                </a:solidFill>
                <a:latin typeface="Trebuchet MS" pitchFamily="34" charset="0"/>
              </a:rPr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it-IT" sz="2800" i="1" dirty="0" smtClean="0">
                <a:solidFill>
                  <a:srgbClr val="006600"/>
                </a:solidFill>
                <a:latin typeface="Trebuchet MS" pitchFamily="34" charset="0"/>
              </a:rPr>
              <a:t>Le iniziative più importanti</a:t>
            </a:r>
          </a:p>
          <a:p>
            <a:pPr lvl="0" algn="ctr"/>
            <a:endParaRPr lang="it-IT" sz="28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Consulta delle elette</a:t>
            </a:r>
          </a:p>
          <a:p>
            <a:pPr lvl="0" algn="ctr"/>
            <a:endParaRPr lang="it-IT" sz="2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Progetto “Integrando”</a:t>
            </a:r>
          </a:p>
          <a:p>
            <a:pPr lvl="0" algn="ctr">
              <a:buNone/>
            </a:pPr>
            <a:endParaRPr lang="it-IT" sz="2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Fondazione “Siracusa è Giustizia”</a:t>
            </a:r>
          </a:p>
          <a:p>
            <a:pPr lvl="0" algn="ctr"/>
            <a:endParaRPr lang="it-IT" sz="28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Casa “</a:t>
            </a:r>
            <a:r>
              <a:rPr lang="it-IT" sz="28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T.U.A.</a:t>
            </a:r>
            <a:r>
              <a:rPr lang="it-IT" sz="2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it-IT" sz="2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it-IT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ATTIVITA’ IN FAVORE</a:t>
            </a:r>
            <a:b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</a:br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 DEL PERSONALE DELL’ENTE</a:t>
            </a:r>
            <a:endParaRPr lang="it-IT" sz="3200" b="1" dirty="0">
              <a:solidFill>
                <a:srgbClr val="00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it-IT" sz="2400" i="1" dirty="0" smtClean="0">
                <a:solidFill>
                  <a:srgbClr val="006600"/>
                </a:solidFill>
                <a:latin typeface="Trebuchet MS" pitchFamily="34" charset="0"/>
              </a:rPr>
              <a:t>Le iniziative più importanti</a:t>
            </a:r>
          </a:p>
          <a:p>
            <a:pPr lvl="0" algn="ctr">
              <a:buNone/>
            </a:pPr>
            <a:endParaRPr lang="it-IT" sz="24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Integrazione oraria al personale stabilizzato</a:t>
            </a:r>
          </a:p>
          <a:p>
            <a:pPr lvl="0" algn="ctr">
              <a:buNone/>
            </a:pPr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nuovo </a:t>
            </a:r>
            <a:r>
              <a:rPr lang="it-IT" sz="24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Regolamenyo</a:t>
            </a:r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per le Missioni del personale</a:t>
            </a:r>
          </a:p>
          <a:p>
            <a:pPr lvl="0" algn="ctr"/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 assunzioni degli  invalidi civili ai sensi della legge 68/99</a:t>
            </a:r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sz="24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nuovo contratto decentrato integrativo</a:t>
            </a:r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OPERE PUBBLICHE</a:t>
            </a:r>
            <a:b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</a:br>
            <a:endParaRPr lang="it-IT" sz="2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1800" b="1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 lavori in corso nel Settore dell’Edilizia  Scolastica</a:t>
            </a:r>
          </a:p>
          <a:p>
            <a:pPr algn="ctr">
              <a:buNone/>
            </a:pPr>
            <a:endParaRPr lang="it-IT" sz="1800" i="1" u="sng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nuovo Liceo “Einaudi” 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Liceo Gargallo di Siracusa e l’ex ITAS di Siracusa</a:t>
            </a: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Liceo Scientifico “L. da Vinci”– sezione di </a:t>
            </a:r>
            <a:r>
              <a:rPr lang="it-IT" sz="16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Canicattini</a:t>
            </a: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Bagni –Villa Chiara</a:t>
            </a:r>
          </a:p>
          <a:p>
            <a:pPr lvl="0"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Solaio dell’Istituto Tecnico Industriale di Palazzolo</a:t>
            </a: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L’Edificio “Costa 2” di Augusta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L’ITAS di Noto</a:t>
            </a:r>
          </a:p>
          <a:p>
            <a:pPr lvl="0"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L’Istituto “</a:t>
            </a:r>
            <a:r>
              <a:rPr lang="it-IT" sz="16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Calleri</a:t>
            </a: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di Pachino</a:t>
            </a: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Polivalente di Lentini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Palestra della Cittadella degli Studi di Augusta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lavori nella Palestra comunale di Rosolini 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Liceo Scientifico </a:t>
            </a:r>
            <a:r>
              <a:rPr lang="it-IT" sz="16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Majorana</a:t>
            </a:r>
            <a:r>
              <a:rPr lang="it-IT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 l’Istituto Commerciale “Enrico Mattei” di Avola</a:t>
            </a:r>
            <a:endParaRPr lang="it-IT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it-IT" sz="1800" dirty="0" smtClean="0"/>
          </a:p>
          <a:p>
            <a:endParaRPr lang="it-IT" sz="1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OPERE PUBBLICHE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18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 lavori in corso nel Settore dell’Edilizia patrimoniale</a:t>
            </a:r>
          </a:p>
          <a:p>
            <a:pPr algn="ctr">
              <a:buNone/>
            </a:pPr>
            <a:endParaRPr lang="it-IT" sz="13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3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t-IT" sz="13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Palazzo di Via Malta</a:t>
            </a:r>
          </a:p>
          <a:p>
            <a:pPr lvl="0" algn="ctr">
              <a:lnSpc>
                <a:spcPct val="150000"/>
              </a:lnSpc>
            </a:pPr>
            <a:r>
              <a:rPr lang="x-none" sz="2000" b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Palazzo della Prefettura di Via Maestranza</a:t>
            </a:r>
            <a:endParaRPr lang="it-IT" sz="20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Mattatoio di Palazzolo </a:t>
            </a:r>
            <a:r>
              <a:rPr lang="it-IT" sz="20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Acreide</a:t>
            </a:r>
            <a:endParaRPr lang="it-IT" sz="20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Parco giochi </a:t>
            </a:r>
            <a:r>
              <a:rPr lang="it-IT" sz="20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Pedagaggi</a:t>
            </a: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L’Ostello della gioventù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Teatro “Verga”</a:t>
            </a:r>
          </a:p>
          <a:p>
            <a:pPr lvl="0" algn="ctr">
              <a:lnSpc>
                <a:spcPct val="150000"/>
              </a:lnSpc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L’Autodromo di Siracusa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sz="13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None/>
            </a:pPr>
            <a:r>
              <a:rPr lang="it-IT" b="1" u="sng" dirty="0" smtClean="0">
                <a:solidFill>
                  <a:srgbClr val="006600"/>
                </a:solidFill>
                <a:latin typeface="Trebuchet MS" pitchFamily="34" charset="0"/>
              </a:rPr>
              <a:t>OPERE PUBBLICHE</a:t>
            </a:r>
          </a:p>
          <a:p>
            <a:pPr algn="ctr">
              <a:buNone/>
            </a:pPr>
            <a:endParaRPr lang="it-IT" sz="1800" b="1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Le più importanti Opere in corso di realizzazione nella Viabilità</a:t>
            </a:r>
          </a:p>
          <a:p>
            <a:pPr algn="ctr">
              <a:buNone/>
            </a:pP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51520" y="1916832"/>
          <a:ext cx="8676777" cy="4088628"/>
        </p:xfrm>
        <a:graphic>
          <a:graphicData uri="http://schemas.openxmlformats.org/drawingml/2006/table">
            <a:tbl>
              <a:tblPr/>
              <a:tblGrid>
                <a:gridCol w="8676777"/>
              </a:tblGrid>
              <a:tr h="102215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CAVALCA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FERROVIA </a:t>
                      </a:r>
                      <a:r>
                        <a:rPr lang="it-IT" sz="2000" b="1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ROSOLINI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15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S.P.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59 AVOLA – FIUMARA </a:t>
                      </a:r>
                      <a:r>
                        <a:rPr lang="it-IT" sz="2000" b="1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CALABERNARDO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– LIDO </a:t>
                      </a:r>
                      <a:r>
                        <a:rPr lang="it-IT" sz="2000" b="1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NOTO – </a:t>
                      </a:r>
                      <a:r>
                        <a:rPr lang="it-IT" sz="2000" b="1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PIZZUTA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15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S.P.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32 – TRATTO CARLENTINI - PEDAGAGGI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15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S.P. 23 – PALAZZOLO - GIARRATANA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VIABILITÀ PROVINCIALE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endParaRPr lang="it-IT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Nella Viabilità si è deciso di investire parte dei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 milioni di euro</a:t>
            </a:r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precedentemente destinati alla realizzazione del nuovo Alberghiero di Siracusa.</a:t>
            </a:r>
          </a:p>
          <a:p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Tale somma ammonta ad €.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8.395.000,00. 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ciò si aggiungano le somme già decise  dall’Amministrazione ed inserite negli Investimenti in Conto Capitale del Bilancio previsione 2012, sotto la voce mutui, ammontanti ad €.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10.848.500,00</a:t>
            </a:r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 fontAlgn="t">
              <a:buNone/>
            </a:pPr>
            <a:endParaRPr lang="it-IT" sz="20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 fontAlgn="t">
              <a:buNone/>
            </a:pPr>
            <a:r>
              <a:rPr lang="it-IT" sz="20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QUADRO COMPLESSIVO degli INVESTIMENTI: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SOMME RECUPERATE dai 15 milioni       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€   </a:t>
            </a:r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8.395.000,00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it-IT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SOMME STANZIATE in Conto investimenti </a:t>
            </a:r>
            <a:r>
              <a:rPr lang="it-IT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€  10.848.500,00</a:t>
            </a:r>
            <a:endParaRPr lang="it-IT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 </a:t>
            </a:r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pPr algn="ctr" fontAlgn="t">
              <a:buNone/>
            </a:pP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TOTALE INVESTIMENTI €. 19.243.500,00</a:t>
            </a:r>
            <a:endParaRPr lang="it-IT" sz="24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endParaRPr lang="it-IT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51520" y="188913"/>
          <a:ext cx="8676777" cy="4406865"/>
        </p:xfrm>
        <a:graphic>
          <a:graphicData uri="http://schemas.openxmlformats.org/drawingml/2006/table">
            <a:tbl>
              <a:tblPr/>
              <a:tblGrid>
                <a:gridCol w="6109145"/>
                <a:gridCol w="2567632"/>
              </a:tblGrid>
              <a:tr h="59263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4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OPERE INAUGURATE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721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SVINCOLO "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PRIOLO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- SUD"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 GENNAIO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1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II°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TRATTO DELLA SP 78 "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BALATAZZA-TRIGONA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" (A 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SOLARINO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28 GENNAIO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1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PONTE SUL FIUME ANAPO (S.P. 14 MARE-MONTI)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21 APRILE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1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NUOVA ROTATORIA A BELVEDERE (INCROCIO S.P. 46 E S.P. 77)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 MAGGIO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1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POMPE IDROVORE SOTTOPASSI CIRCUITO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 LUGLIO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NUOVO ISTITUTO SCOLASTICO 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C.DA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PIZZUTA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- 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SR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24 AGOSTO 2012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5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ROTATORIA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200" b="1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200" b="1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SOLARINO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(IN PROSSIMITA’ DEL CAMPO SPORTIVO)</a:t>
                      </a: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 fontAlgn="ctr"/>
                      <a:endParaRPr lang="it-IT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24 NOVEMBRE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2012</a:t>
                      </a: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fontAlgn="ctr"/>
                      <a:endParaRPr lang="it-IT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01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CONSEGNATI I NUOVI LOCALI ALL’ALBERGHIERO ARCHIMEDE </a:t>
                      </a:r>
                      <a:r>
                        <a:rPr lang="it-IT" sz="1200" b="1" i="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it-IT" sz="1200" b="1" i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ROSOLINI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ctr"/>
                      <a:endParaRPr lang="it-IT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r>
                        <a:rPr lang="it-IT" sz="12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DICEMBRE 2012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251520" y="4293096"/>
          <a:ext cx="8712968" cy="2262982"/>
        </p:xfrm>
        <a:graphic>
          <a:graphicData uri="http://schemas.openxmlformats.org/drawingml/2006/table">
            <a:tbl>
              <a:tblPr/>
              <a:tblGrid>
                <a:gridCol w="6012870"/>
                <a:gridCol w="2700098"/>
              </a:tblGrid>
              <a:tr h="93610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3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OPERE </a:t>
                      </a:r>
                      <a:r>
                        <a:rPr lang="it-IT" sz="32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GIA’ APPALTATE ED IN VIA </a:t>
                      </a:r>
                      <a:r>
                        <a:rPr lang="it-IT" sz="32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DI</a:t>
                      </a:r>
                      <a:r>
                        <a:rPr lang="it-IT" sz="32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COMPLETAMENTO </a:t>
                      </a:r>
                      <a:endParaRPr lang="it-IT" sz="3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290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S.P. 58  “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TERRAUZZA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FANUSA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”</a:t>
                      </a: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 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DICEMBRE 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 </a:t>
                      </a: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74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PARCO GIOCHI </a:t>
                      </a:r>
                      <a:r>
                        <a:rPr lang="it-IT" sz="12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PEDAGAGGI</a:t>
                      </a:r>
                      <a:endParaRPr lang="it-IT" sz="12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ctr"/>
                      <a:endParaRPr lang="it-IT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 GENNAIO 2013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0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PALAZZO DELLA PREFETTURA</a:t>
                      </a: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FINE GENNAIO 2013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588" marR="6588" marT="6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OPERE PUBBLICHE</a:t>
            </a:r>
            <a:b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</a:br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INVESTIMENTI COMPLESSIVI</a:t>
            </a:r>
            <a:endParaRPr lang="it-IT" sz="3200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763" indent="19050" algn="just">
              <a:buNone/>
            </a:pP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buNone/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Nel Bilancio di previsione 2012, gli investimenti presenti in Conto capitale ammontano a circa 27 milioni di euro, suddivisi tra </a:t>
            </a:r>
            <a:r>
              <a:rPr lang="it-IT" sz="2800" b="1" dirty="0" smtClean="0">
                <a:latin typeface="Arial" pitchFamily="34" charset="0"/>
                <a:cs typeface="Arial" pitchFamily="34" charset="0"/>
              </a:rPr>
              <a:t>Edilizia scolastica e Viabilità:</a:t>
            </a:r>
          </a:p>
          <a:p>
            <a:pPr>
              <a:buNone/>
            </a:pPr>
            <a:endParaRPr lang="it-IT" b="1" dirty="0" smtClean="0"/>
          </a:p>
          <a:p>
            <a:r>
              <a:rPr lang="it-IT" b="1" dirty="0" smtClean="0"/>
              <a:t>EDILIZIA SCOLASTICA 		      €      7.728.000,00 </a:t>
            </a:r>
          </a:p>
          <a:p>
            <a:endParaRPr lang="it-IT" dirty="0" smtClean="0"/>
          </a:p>
          <a:p>
            <a:r>
              <a:rPr lang="it-IT" b="1" dirty="0" smtClean="0"/>
              <a:t>VIABILITA‘				      €    19.243.500,00 </a:t>
            </a:r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b="1" dirty="0" smtClean="0"/>
              <a:t> 	</a:t>
            </a:r>
            <a:r>
              <a:rPr lang="it-IT" sz="3800" b="1" i="1" dirty="0" smtClean="0">
                <a:solidFill>
                  <a:srgbClr val="006600"/>
                </a:solidFill>
              </a:rPr>
              <a:t>TOTALE				€   26.971.500,00 </a:t>
            </a:r>
            <a:endParaRPr lang="it-IT" sz="3800" dirty="0" smtClean="0">
              <a:solidFill>
                <a:srgbClr val="006600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it-IT" sz="2400" i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it-IT" sz="2400" i="1" dirty="0" smtClean="0">
                <a:solidFill>
                  <a:srgbClr val="0070C0"/>
                </a:solidFill>
              </a:rPr>
              <a:t>		Il 2012 è stato un anno difficile a causa della nota crisi economica che interessa il nostro Paese e l’Europa tutta. </a:t>
            </a:r>
            <a:endParaRPr lang="it-IT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it-IT" sz="2400" i="1" dirty="0" smtClean="0">
                <a:solidFill>
                  <a:srgbClr val="0070C0"/>
                </a:solidFill>
              </a:rPr>
              <a:t>		</a:t>
            </a:r>
          </a:p>
          <a:p>
            <a:pPr algn="just">
              <a:buNone/>
            </a:pPr>
            <a:r>
              <a:rPr lang="it-IT" sz="2400" i="1" dirty="0" smtClean="0">
                <a:solidFill>
                  <a:srgbClr val="0070C0"/>
                </a:solidFill>
              </a:rPr>
              <a:t>		Ciò malgrado, la Provincia Regionale di Siracusa ha continuato a portare avanti il proprio programma amministrativo cogliendo ogni opportunità a difesa del proprio territorio, favorendone lo sviluppo economico, il miglioramento ambientale e culturale, sempre in piena collaborazione con tutte le componenti politiche e amministrative.</a:t>
            </a:r>
          </a:p>
          <a:p>
            <a:pPr algn="just">
              <a:buNone/>
            </a:pPr>
            <a:r>
              <a:rPr lang="it-IT" sz="2400" i="1" dirty="0" smtClean="0">
                <a:solidFill>
                  <a:srgbClr val="0070C0"/>
                </a:solidFill>
              </a:rPr>
              <a:t>		Tanti sono stati gli incontri interni con i Tecnici dell’Ente ed i Tavoli tematici organizzati per pianificare i vari interventi  e monitorare costantemente la loro evoluzione.</a:t>
            </a:r>
          </a:p>
          <a:p>
            <a:pPr algn="just">
              <a:buNone/>
            </a:pPr>
            <a:endParaRPr lang="it-IT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2400" i="1" dirty="0" smtClean="0">
                <a:solidFill>
                  <a:srgbClr val="0070C0"/>
                </a:solidFill>
              </a:rPr>
              <a:t>	</a:t>
            </a:r>
            <a:r>
              <a:rPr lang="it-IT" sz="2600" b="1" i="1" dirty="0" smtClean="0">
                <a:solidFill>
                  <a:srgbClr val="006600"/>
                </a:solidFill>
              </a:rPr>
              <a:t>Esaminiamo  ora, quanto è stato fatto nel corso di questo 2012</a:t>
            </a:r>
            <a:endParaRPr lang="it-IT" sz="2400" b="1" dirty="0" smtClean="0">
              <a:solidFill>
                <a:srgbClr val="006600"/>
              </a:solidFill>
            </a:endParaRPr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t-IT" sz="3200" i="1" u="sng" dirty="0" smtClean="0">
                <a:solidFill>
                  <a:srgbClr val="006600"/>
                </a:solidFill>
                <a:latin typeface="Trebuchet MS" pitchFamily="34" charset="0"/>
              </a:rPr>
              <a:t>Premessa</a:t>
            </a:r>
            <a:endParaRPr lang="it-IT" sz="3200" i="1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POLITICA ECONOMICA E FINANZIARIA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lvl="0" algn="ctr" fontAlgn="t"/>
            <a:endParaRPr lang="it-IT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 fontAlgn="t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Piano di alienazione dei beni immobili dell’Ente</a:t>
            </a:r>
          </a:p>
          <a:p>
            <a:pPr lvl="0" algn="ctr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x-none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Dismission</a:t>
            </a:r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delle azioni nelle S</a:t>
            </a:r>
            <a:r>
              <a:rPr lang="x-none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ocietà partecipate</a:t>
            </a:r>
            <a:endParaRPr lang="it-IT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 Auto blu</a:t>
            </a:r>
            <a:r>
              <a:rPr lang="it-IT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ctr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puntualità nei pagamenti alle imprese</a:t>
            </a:r>
          </a:p>
          <a:p>
            <a:pPr algn="ctr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Bilancio dell’Ente</a:t>
            </a:r>
          </a:p>
          <a:p>
            <a:pPr algn="ctr"/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Piano di dismissione dei Fitti</a:t>
            </a:r>
            <a:endParaRPr lang="it-IT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endParaRPr lang="it-IT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r>
              <a:rPr lang="it-IT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t-IT" sz="2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È di questi giorni la notizia che abbiamo ottenuto dal Tribunale Civile di Catania il richiesto Decreto ingiuntivo n. 2660/2012 </a:t>
            </a:r>
            <a:r>
              <a:rPr lang="it-IT" sz="20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it-IT" sz="2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col il quale la Regione Siciliana è stata condannata al pagamento di  €. 9.707.177 relativo agli importi anticipati dall’Ente per gli stipendi ai contrattisti per il 2011 e metà del 2012.</a:t>
            </a:r>
          </a:p>
          <a:p>
            <a:endParaRPr lang="it-IT" dirty="0"/>
          </a:p>
        </p:txBody>
      </p:sp>
    </p:spTree>
  </p:cSld>
  <p:clrMapOvr>
    <a:masterClrMapping/>
  </p:clrMapOvr>
  <p:transition spd="med" advClick="0" advTm="2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00"/>
                </a:solidFill>
              </a:rPr>
              <a:t/>
            </a:r>
            <a:br>
              <a:rPr lang="it-IT" dirty="0" smtClean="0">
                <a:solidFill>
                  <a:srgbClr val="006600"/>
                </a:solidFill>
              </a:rPr>
            </a:br>
            <a:r>
              <a:rPr lang="it-IT" sz="4000" b="1" u="sng" dirty="0" smtClean="0">
                <a:solidFill>
                  <a:srgbClr val="006600"/>
                </a:solidFill>
                <a:latin typeface="Trebuchet MS" pitchFamily="34" charset="0"/>
              </a:rPr>
              <a:t>POLITICA ECONOMICA FINANZAIRIA</a:t>
            </a:r>
            <a:r>
              <a:rPr lang="it-IT" dirty="0" smtClean="0">
                <a:solidFill>
                  <a:srgbClr val="006600"/>
                </a:solidFill>
                <a:latin typeface="Trebuchet MS" pitchFamily="34" charset="0"/>
              </a:rPr>
              <a:t/>
            </a:r>
            <a:br>
              <a:rPr lang="it-IT" dirty="0" smtClean="0">
                <a:solidFill>
                  <a:srgbClr val="006600"/>
                </a:solidFill>
                <a:latin typeface="Trebuchet MS" pitchFamily="34" charset="0"/>
              </a:rPr>
            </a:br>
            <a:endParaRPr lang="it-IT" dirty="0">
              <a:solidFill>
                <a:srgbClr val="006600"/>
              </a:solidFill>
              <a:latin typeface="Trebuchet MS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 lnSpcReduction="10000"/>
          </a:bodyPr>
          <a:lstStyle/>
          <a:p>
            <a:pPr indent="19050">
              <a:buNone/>
            </a:pPr>
            <a:endParaRPr lang="it-IT" sz="1600" b="1" i="1" dirty="0" smtClean="0"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1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 pagamenti effettuati alle Imprese</a:t>
            </a:r>
            <a:endParaRPr lang="it-IT" sz="2100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sz="1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b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TRIENNIO 2010/2012</a:t>
            </a:r>
            <a:endParaRPr lang="it-IT" sz="1800" u="sng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Provincia Regionale di Siracusa ha effettuato i seguenti pagamenti per Lavori Pubblici:</a:t>
            </a:r>
          </a:p>
          <a:p>
            <a:endParaRPr lang="it-IT" sz="1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b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ANNO  2010</a:t>
            </a:r>
            <a:r>
              <a:rPr lang="it-IT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it-IT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€. 13.922.647,00, </a:t>
            </a:r>
            <a:r>
              <a:rPr lang="it-IT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fronte di un budget annuale derivante dal vincolo del Patto di Stabilità, per tale tipologia di spesa, di €. 8.600.000,00, </a:t>
            </a:r>
            <a:r>
              <a:rPr lang="it-IT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it-IT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it-IT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b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ANNO 2011</a:t>
            </a:r>
          </a:p>
          <a:p>
            <a:r>
              <a:rPr lang="it-IT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€.  10.677.000,00 </a:t>
            </a:r>
            <a:r>
              <a:rPr lang="it-IT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fronte di un budget annuale derivante dal vincolo del Patto di Stabilità, per tale tipologia di spesa, di €. 5.450.000,00.</a:t>
            </a:r>
          </a:p>
          <a:p>
            <a:endParaRPr lang="it-IT" sz="1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800" b="1" u="sng" dirty="0" smtClean="0">
                <a:latin typeface="Arial" pitchFamily="34" charset="0"/>
                <a:cs typeface="Arial" pitchFamily="34" charset="0"/>
              </a:rPr>
              <a:t>ANNO 2012</a:t>
            </a:r>
            <a:r>
              <a:rPr lang="it-IT" sz="1800" u="sng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it-IT" sz="1800" b="1" dirty="0" smtClean="0">
                <a:latin typeface="Arial" pitchFamily="34" charset="0"/>
                <a:cs typeface="Arial" pitchFamily="34" charset="0"/>
              </a:rPr>
              <a:t>€. 11.500.000,00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circa a fronte di un budget annuale derivante dal vincolo del Patto di Stabilità, per tale tipologia di spesa, di euro 9.500.000,00.</a:t>
            </a:r>
          </a:p>
          <a:p>
            <a:endParaRPr lang="it-IT" sz="1800" dirty="0" smtClean="0">
              <a:latin typeface="Arial" pitchFamily="34" charset="0"/>
              <a:cs typeface="Arial" pitchFamily="34" charset="0"/>
            </a:endParaRPr>
          </a:p>
          <a:p>
            <a:endParaRPr lang="it-IT" sz="1800" dirty="0" smtClean="0"/>
          </a:p>
          <a:p>
            <a:pPr>
              <a:buNone/>
            </a:pPr>
            <a:endParaRPr lang="it-IT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00"/>
                </a:solidFill>
              </a:rPr>
              <a:t/>
            </a:r>
            <a:br>
              <a:rPr lang="it-IT" dirty="0" smtClean="0">
                <a:solidFill>
                  <a:srgbClr val="006600"/>
                </a:solidFill>
              </a:rPr>
            </a:br>
            <a:r>
              <a:rPr lang="it-IT" sz="36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IL PIANO </a:t>
            </a:r>
            <a:r>
              <a:rPr lang="it-IT" sz="3600" b="1" u="sng" dirty="0" err="1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DI</a:t>
            </a:r>
            <a:r>
              <a:rPr lang="it-IT" sz="36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 DISMISSIONE DEGLI AFFITTI </a:t>
            </a:r>
            <a:r>
              <a:rPr lang="it-IT" sz="4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4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endParaRPr lang="it-IT" sz="4000" b="1" u="sng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1400" b="1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it-IT" sz="1600" dirty="0" smtClean="0">
                <a:latin typeface="Arial" pitchFamily="34" charset="0"/>
                <a:cs typeface="Arial" pitchFamily="34" charset="0"/>
              </a:rPr>
              <a:t>Il completamento del nuovo </a:t>
            </a: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ISTITUTO di Via Monti alla </a:t>
            </a:r>
            <a:r>
              <a:rPr lang="it-IT" sz="1600" b="1" dirty="0" err="1" smtClean="0">
                <a:latin typeface="Arial" pitchFamily="34" charset="0"/>
                <a:cs typeface="Arial" pitchFamily="34" charset="0"/>
              </a:rPr>
              <a:t>Pizzuta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, ex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I.P.C.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, ha consentito </a:t>
            </a:r>
          </a:p>
          <a:p>
            <a:pPr algn="just">
              <a:buNone/>
            </a:pPr>
            <a:r>
              <a:rPr lang="it-IT" sz="1600" dirty="0" smtClean="0">
                <a:latin typeface="Arial" pitchFamily="34" charset="0"/>
                <a:cs typeface="Arial" pitchFamily="34" charset="0"/>
              </a:rPr>
              <a:t>la realizzazione di un  PROGRAMMA di risparmi per </a:t>
            </a: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837 mila euro di fitti 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per le scuole</a:t>
            </a:r>
          </a:p>
          <a:p>
            <a:pPr algn="just">
              <a:buNone/>
            </a:pPr>
            <a:r>
              <a:rPr lang="it-IT" sz="1600" dirty="0" smtClean="0">
                <a:latin typeface="Arial" pitchFamily="34" charset="0"/>
                <a:cs typeface="Arial" pitchFamily="34" charset="0"/>
              </a:rPr>
              <a:t>dislocate a Siracusa, Augusta, Avola e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Canicattini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Bagni, pari al </a:t>
            </a: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33,33 %, 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su un totale </a:t>
            </a: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di</a:t>
            </a:r>
          </a:p>
          <a:p>
            <a:pPr algn="just">
              <a:buNone/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2 milioni e 511 mila euro 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di fitti passivi. </a:t>
            </a:r>
          </a:p>
          <a:p>
            <a:pPr algn="just">
              <a:buNone/>
            </a:pP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SIRACUSA 		€. 435.000</a:t>
            </a: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AUGUSTA      		€. 320.000 </a:t>
            </a:r>
          </a:p>
          <a:p>
            <a:pPr lvl="0" algn="ctr"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CANICATTINI B.  	  	€.   55.777  </a:t>
            </a:r>
          </a:p>
          <a:p>
            <a:pPr lvl="0" algn="ctr"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AVOLA 		  	€.   26.277 </a:t>
            </a:r>
          </a:p>
          <a:p>
            <a:pPr lvl="0">
              <a:buNone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ctr">
              <a:buNone/>
            </a:pPr>
            <a:r>
              <a:rPr lang="it-IT" sz="1800" b="1" u="sng" dirty="0" smtClean="0">
                <a:latin typeface="Arial" pitchFamily="34" charset="0"/>
                <a:cs typeface="Arial" pitchFamily="34" charset="0"/>
              </a:rPr>
              <a:t>Totale risparmi fitti previsti entro il 2014</a:t>
            </a:r>
          </a:p>
          <a:p>
            <a:pPr marL="4763" indent="19050">
              <a:buNone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Con il completamento del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Nuovo istituto Einaudi  - Edificio storico del Liceo Classico – ITAS </a:t>
            </a:r>
          </a:p>
          <a:p>
            <a:pPr marL="4763" indent="19050">
              <a:buNone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i costi per gli affitti si ridurranno di ulteriori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567 mila euro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, pari a un risparmio aggiuntivo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del 22,57 %. </a:t>
            </a:r>
          </a:p>
          <a:p>
            <a:pPr lvl="0">
              <a:buNone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Complessivamente la PROVINCIA risparmierà la somma di:</a:t>
            </a:r>
          </a:p>
          <a:p>
            <a:pPr lvl="0" algn="ctr">
              <a:buNone/>
            </a:pPr>
            <a:r>
              <a:rPr lang="it-IT" sz="20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 milione e 404 mila euro l’anno, pari al 55,90% </a:t>
            </a:r>
            <a:endParaRPr lang="it-IT" sz="2000" b="1" u="sng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Trebuchet MS" pitchFamily="34" charset="0"/>
              </a:rPr>
              <a:t>Ambiente, Territorio e Politiche strategiche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62500" lnSpcReduction="20000"/>
          </a:bodyPr>
          <a:lstStyle/>
          <a:p>
            <a:endParaRPr lang="it-IT" sz="16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900" b="1" i="1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Le Attività più importanti</a:t>
            </a:r>
          </a:p>
          <a:p>
            <a:endParaRPr lang="it-IT" sz="16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Pulizia delle spiagge</a:t>
            </a:r>
          </a:p>
          <a:p>
            <a:pPr algn="ctr"/>
            <a:endParaRPr lang="it-IT" sz="25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Società per la Regolamentazione dei Rifiuti (</a:t>
            </a:r>
            <a:r>
              <a:rPr lang="it-IT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SRR</a:t>
            </a: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it-IT" sz="25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Tavolo di concertazione per la raccolta dei Rifiuti ingombranti e quelli ai bordi delle SS.PP.</a:t>
            </a: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Tavolo di concertazione per l’adozione del Piano di Protezione Civile interno</a:t>
            </a: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Coordinamento per il Piano Provinciale di Protezione Civile</a:t>
            </a: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Tavolo Tecnico provinciale per prevenire gli allagamenti delle strade comunali e provinciali</a:t>
            </a: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Tetti fotovoltaici nelle scuole</a:t>
            </a: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fr-FR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Piano </a:t>
            </a:r>
            <a:r>
              <a:rPr lang="fr-FR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Paesaggistico</a:t>
            </a:r>
            <a:endParaRPr lang="fr-FR" sz="25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Il Consiglio Provinciale Scientifico</a:t>
            </a:r>
          </a:p>
          <a:p>
            <a:pPr algn="ctr"/>
            <a:endParaRPr lang="it-IT" sz="25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L’Operazione Tolleranza zero ai rifiuti</a:t>
            </a:r>
            <a:endParaRPr lang="it-IT" sz="25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it-IT" sz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48072"/>
          </a:xfrm>
        </p:spPr>
        <p:txBody>
          <a:bodyPr>
            <a:noAutofit/>
          </a:bodyPr>
          <a:lstStyle/>
          <a:p>
            <a:r>
              <a:rPr lang="it-IT" sz="3200" u="sng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3200" u="sng" dirty="0" smtClean="0">
                <a:latin typeface="Arial" pitchFamily="34" charset="0"/>
                <a:cs typeface="Arial" pitchFamily="34" charset="0"/>
              </a:rPr>
            </a:br>
            <a:r>
              <a:rPr lang="it-IT" sz="3200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LA PULIZIA SPIAGGE</a:t>
            </a:r>
            <a:r>
              <a:rPr lang="it-IT" sz="3200" u="sng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3200" u="sng" dirty="0" smtClean="0">
                <a:latin typeface="Arial" pitchFamily="34" charset="0"/>
                <a:cs typeface="Arial" pitchFamily="34" charset="0"/>
              </a:rPr>
            </a:br>
            <a:endParaRPr lang="it-IT" sz="3200" u="sng" dirty="0">
              <a:solidFill>
                <a:srgbClr val="006600"/>
              </a:solidFill>
              <a:latin typeface="Trebuchet MS" pitchFamily="34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6166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it-IT" sz="1600" dirty="0" smtClean="0"/>
          </a:p>
          <a:p>
            <a:pPr algn="just">
              <a:buNone/>
            </a:pPr>
            <a:r>
              <a:rPr lang="it-IT" sz="1600" dirty="0" smtClean="0"/>
              <a:t>	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La campagna di pulizia straordinaria che inizia i primi giorni di giugno e si completa entro 4 settimane. </a:t>
            </a:r>
          </a:p>
          <a:p>
            <a:pPr algn="just">
              <a:buNone/>
            </a:pPr>
            <a:endParaRPr lang="it-IT" sz="19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sz="19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Il DETTAGLIO delle OPERAZIONI: </a:t>
            </a:r>
          </a:p>
          <a:p>
            <a:pPr algn="ctr">
              <a:buNone/>
            </a:pPr>
            <a:r>
              <a:rPr lang="it-IT" sz="19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 14 febbraio 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: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 riunione con i Comuni interessati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l 5 marzo 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la Giunta approva il Progetto di pulizia delle spiagge </a:t>
            </a:r>
          </a:p>
          <a:p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il 6 aprile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: pubblicato il Bando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14 maggio 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: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 aggiudicata la gara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6 giugno 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sono stati consegnati i lavori alla ditta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13 giugno 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 iniziano i lavori di rimozione della </a:t>
            </a:r>
            <a:r>
              <a:rPr lang="it-IT" sz="1900" dirty="0" err="1" smtClean="0">
                <a:latin typeface="Arial" pitchFamily="34" charset="0"/>
                <a:cs typeface="Arial" pitchFamily="34" charset="0"/>
              </a:rPr>
              <a:t>posidonia</a:t>
            </a:r>
            <a:endParaRPr lang="it-IT" sz="19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13 luglio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2012</a:t>
            </a:r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completati i lavori di pulizia straordinaria</a:t>
            </a:r>
          </a:p>
          <a:p>
            <a:r>
              <a:rPr lang="it-IT" sz="1900" u="sng" dirty="0" smtClean="0">
                <a:latin typeface="Arial" pitchFamily="34" charset="0"/>
                <a:cs typeface="Arial" pitchFamily="34" charset="0"/>
              </a:rPr>
              <a:t>il</a:t>
            </a:r>
            <a:r>
              <a:rPr lang="it-IT" sz="1900" b="1" u="sng" dirty="0" smtClean="0">
                <a:latin typeface="Arial" pitchFamily="34" charset="0"/>
                <a:cs typeface="Arial" pitchFamily="34" charset="0"/>
              </a:rPr>
              <a:t> 30 settembre</a:t>
            </a:r>
            <a:r>
              <a:rPr lang="it-IT" sz="19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è stata ultimata la pulizia ordinaria.</a:t>
            </a:r>
          </a:p>
          <a:p>
            <a:pPr algn="ctr">
              <a:buNone/>
            </a:pPr>
            <a:r>
              <a:rPr lang="it-IT" sz="1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ctr">
              <a:buNone/>
            </a:pPr>
            <a:r>
              <a:rPr lang="it-IT" sz="2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Il progetto ha comportato una spesa complessiva </a:t>
            </a:r>
          </a:p>
          <a:p>
            <a:pPr algn="ctr">
              <a:buNone/>
            </a:pPr>
            <a:r>
              <a:rPr lang="it-IT" sz="2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di euro 512.416,60.</a:t>
            </a:r>
            <a:endParaRPr lang="it-IT" sz="26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t-IT" sz="2600" dirty="0" smtClean="0">
                <a:solidFill>
                  <a:srgbClr val="FF0000"/>
                </a:solidFill>
              </a:rPr>
              <a:t>	</a:t>
            </a:r>
          </a:p>
          <a:p>
            <a:pPr algn="just">
              <a:buNone/>
            </a:pPr>
            <a:endParaRPr lang="it-IT" sz="1600" dirty="0" smtClean="0">
              <a:latin typeface="Trebuchet MS" pitchFamily="34" charset="0"/>
            </a:endParaRPr>
          </a:p>
          <a:p>
            <a:endParaRPr lang="it-IT" sz="56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92088"/>
          </a:xfrm>
        </p:spPr>
        <p:txBody>
          <a:bodyPr>
            <a:normAutofit fontScale="90000"/>
          </a:bodyPr>
          <a:lstStyle/>
          <a:p>
            <a:pPr fontAlgn="t"/>
            <a:r>
              <a:rPr lang="it-IT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2800" b="1" dirty="0" smtClean="0">
                <a:latin typeface="Arial" pitchFamily="34" charset="0"/>
                <a:cs typeface="Arial" pitchFamily="34" charset="0"/>
              </a:rPr>
            </a:br>
            <a:r>
              <a:rPr lang="it-IT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2800" b="1" dirty="0" smtClean="0">
                <a:latin typeface="Arial" pitchFamily="34" charset="0"/>
                <a:cs typeface="Arial" pitchFamily="34" charset="0"/>
              </a:rPr>
            </a:br>
            <a:r>
              <a:rPr lang="it-IT" sz="31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LA SOCIETÀ PER LA REGOLAMENTAZIONE DEI RIFIUTI (</a:t>
            </a:r>
            <a:r>
              <a:rPr lang="it-IT" sz="3100" b="1" dirty="0" err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S.R.R.</a:t>
            </a:r>
            <a:r>
              <a:rPr lang="it-IT" sz="31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it-IT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2800" b="1" dirty="0" smtClean="0">
                <a:latin typeface="Arial" pitchFamily="34" charset="0"/>
                <a:cs typeface="Arial" pitchFamily="34" charset="0"/>
              </a:rPr>
            </a:br>
            <a:endParaRPr lang="it-IT" sz="2800" dirty="0">
              <a:solidFill>
                <a:srgbClr val="006600"/>
              </a:solidFill>
              <a:latin typeface="Trebuchet MS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616624"/>
          </a:xfrm>
        </p:spPr>
        <p:txBody>
          <a:bodyPr>
            <a:noAutofit/>
          </a:bodyPr>
          <a:lstStyle/>
          <a:p>
            <a:pPr marL="4763" indent="19050" algn="ctr">
              <a:spcBef>
                <a:spcPts val="0"/>
              </a:spcBef>
              <a:buNone/>
            </a:pPr>
            <a:endParaRPr lang="it-IT" sz="1400" b="1" dirty="0" smtClean="0">
              <a:latin typeface="Arial" pitchFamily="34" charset="0"/>
              <a:cs typeface="Arial" pitchFamily="34" charset="0"/>
            </a:endParaRPr>
          </a:p>
          <a:p>
            <a:pPr marL="4763" indent="19050" algn="ctr">
              <a:spcBef>
                <a:spcPts val="0"/>
              </a:spcBef>
              <a:buNone/>
            </a:pPr>
            <a:endParaRPr lang="it-IT" sz="1400" b="1" dirty="0" smtClean="0">
              <a:latin typeface="Arial" pitchFamily="34" charset="0"/>
              <a:cs typeface="Arial" pitchFamily="34" charset="0"/>
            </a:endParaRPr>
          </a:p>
          <a:p>
            <a:pPr marL="4763" indent="19050">
              <a:spcBef>
                <a:spcPts val="0"/>
              </a:spcBef>
              <a:buNone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L. R. n. 9 dell’8 aprile 2010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 ha disposto la soppressione delle 27 ATO in Sicilia con la previsione di costituzione  della </a:t>
            </a:r>
            <a:r>
              <a:rPr lang="it-IT" sz="1400" b="1" i="1" dirty="0" smtClean="0">
                <a:latin typeface="Arial" pitchFamily="34" charset="0"/>
                <a:cs typeface="Arial" pitchFamily="34" charset="0"/>
              </a:rPr>
              <a:t>Società per la regolamentazione del servizio gestione rifiuti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, chiamata </a:t>
            </a:r>
            <a:r>
              <a:rPr lang="it-IT" sz="1400" b="1" dirty="0" err="1" smtClean="0">
                <a:latin typeface="Arial" pitchFamily="34" charset="0"/>
                <a:cs typeface="Arial" pitchFamily="34" charset="0"/>
              </a:rPr>
              <a:t>S.R.R.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763" indent="19050" algn="just">
              <a:spcBef>
                <a:spcPts val="0"/>
              </a:spcBef>
              <a:buNone/>
            </a:pPr>
            <a:endParaRPr lang="it-IT" sz="1400" b="1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  La costituzione e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adesione alla SRR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è un fatto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obbligatorio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per tutti i 21 Comuni della Provincia.</a:t>
            </a:r>
          </a:p>
          <a:p>
            <a:pPr marL="4763" indent="19050" algn="just">
              <a:spcBef>
                <a:spcPts val="0"/>
              </a:spcBef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     La Provincia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ha, per legge, la funzione di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Ente coordinatore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763" indent="19050" algn="just">
              <a:spcBef>
                <a:spcPts val="0"/>
              </a:spcBef>
              <a:buNone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  Il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Decreto </a:t>
            </a:r>
            <a:r>
              <a:rPr lang="it-IT" sz="1400" b="1" dirty="0" err="1" smtClean="0">
                <a:latin typeface="Arial" pitchFamily="34" charset="0"/>
                <a:cs typeface="Arial" pitchFamily="34" charset="0"/>
              </a:rPr>
              <a:t>ass.le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 del 4 luglio 2012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, ha individuato i definitivi bacini territoriali, confermando l’Ambito territoriale della provincia Siracusa,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ATO 8 SIRACUSA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763" indent="19050" algn="just">
              <a:spcBef>
                <a:spcPts val="0"/>
              </a:spcBef>
              <a:buNone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La PROVINCIA di Siracusa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, dopo numerosi incontri con i COMUNI ha fissato 3 date con i Sindaci </a:t>
            </a:r>
          </a:p>
          <a:p>
            <a:pPr marL="4763" indent="19050" algn="just">
              <a:spcBef>
                <a:spcPts val="0"/>
              </a:spcBef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     per la costituzione formale della </a:t>
            </a:r>
            <a:r>
              <a:rPr lang="it-IT" sz="1400" b="1" dirty="0" err="1" smtClean="0">
                <a:latin typeface="Arial" pitchFamily="34" charset="0"/>
                <a:cs typeface="Arial" pitchFamily="34" charset="0"/>
              </a:rPr>
              <a:t>SRR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763" indent="19050" algn="just">
              <a:spcBef>
                <a:spcPts val="0"/>
              </a:spcBef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					- 31 Agosto 2012</a:t>
            </a:r>
          </a:p>
          <a:p>
            <a:pPr marL="4763" indent="19050" algn="just">
              <a:spcBef>
                <a:spcPts val="0"/>
              </a:spcBef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					- 10 Settembre 2012</a:t>
            </a:r>
          </a:p>
          <a:p>
            <a:pPr marL="4763" indent="19050" algn="just">
              <a:spcBef>
                <a:spcPts val="0"/>
              </a:spcBef>
              <a:buNone/>
            </a:pP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					- 24 Settembre 2012</a:t>
            </a:r>
          </a:p>
          <a:p>
            <a:pPr marL="4763" indent="19050" algn="just">
              <a:spcBef>
                <a:spcPts val="0"/>
              </a:spcBef>
              <a:buNone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  Il 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30 settembre 2012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è stato il termine ultimo per la costituzione delle </a:t>
            </a:r>
            <a:r>
              <a:rPr lang="it-IT" sz="1400" dirty="0" err="1" smtClean="0">
                <a:latin typeface="Arial" pitchFamily="34" charset="0"/>
                <a:cs typeface="Arial" pitchFamily="34" charset="0"/>
              </a:rPr>
              <a:t>S.R.R.</a:t>
            </a: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  Il</a:t>
            </a:r>
            <a:r>
              <a:rPr lang="it-IT" sz="1400" b="1" dirty="0" smtClean="0">
                <a:latin typeface="Arial" pitchFamily="34" charset="0"/>
                <a:cs typeface="Arial" pitchFamily="34" charset="0"/>
              </a:rPr>
              <a:t> TAR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ha accolto la sospensiva proposta da alcuni Comuni. </a:t>
            </a: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endParaRPr lang="it-IT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it-IT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Un nuovo Decreto regionale ha stabilito che i Comuni possono prorogare le gare fino a quando non si costituiscono le </a:t>
            </a:r>
            <a:r>
              <a:rPr lang="it-IT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S.R.R.</a:t>
            </a:r>
            <a:r>
              <a:rPr lang="it-IT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763" indent="19050" algn="just">
              <a:spcBef>
                <a:spcPts val="0"/>
              </a:spcBef>
              <a:buNone/>
            </a:pPr>
            <a:endParaRPr lang="it-IT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763" indent="19050" algn="ctr">
              <a:spcBef>
                <a:spcPts val="0"/>
              </a:spcBef>
              <a:buNone/>
            </a:pPr>
            <a:r>
              <a:rPr lang="it-IT" sz="1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 prevede l’emanazione di nuove norme da parte del Legislatore regionale</a:t>
            </a:r>
          </a:p>
          <a:p>
            <a:pPr marL="4763" indent="19050" algn="just">
              <a:spcBef>
                <a:spcPts val="0"/>
              </a:spcBef>
              <a:buFont typeface="Wingdings" pitchFamily="2" charset="2"/>
              <a:buChar char="q"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spcBef>
                <a:spcPts val="0"/>
              </a:spcBef>
              <a:buNone/>
            </a:pPr>
            <a:endParaRPr lang="it-IT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lvl="0"/>
            <a: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IL PROTOCOLLO </a:t>
            </a:r>
            <a:r>
              <a:rPr lang="it-IT" sz="2000" b="1" u="sng" dirty="0" err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D’INTESA</a:t>
            </a:r>
            <a: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PER LA RACCOLTA  E LO SMALTIMENTO DEI RIFIUTI </a:t>
            </a:r>
            <a:b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ABBANDONATI  NELLE STRADE DEL TERRITORIO</a:t>
            </a:r>
            <a:br>
              <a:rPr lang="it-IT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endParaRPr lang="it-IT" sz="2000" dirty="0">
              <a:solidFill>
                <a:srgbClr val="006600"/>
              </a:solidFill>
              <a:latin typeface="Trebuchet MS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lvl="0" algn="ctr">
              <a:buNone/>
            </a:pPr>
            <a:endParaRPr lang="it-IT" sz="5600" b="1" u="sng" dirty="0" smtClean="0">
              <a:latin typeface="Arial" pitchFamily="34" charset="0"/>
              <a:cs typeface="Arial" pitchFamily="34" charset="0"/>
            </a:endParaRPr>
          </a:p>
          <a:p>
            <a:pPr marL="4763" indent="-4763">
              <a:spcBef>
                <a:spcPts val="0"/>
              </a:spcBef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-4763">
              <a:spcBef>
                <a:spcPts val="0"/>
              </a:spcBef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-4763">
              <a:spcBef>
                <a:spcPts val="0"/>
              </a:spcBef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Sottoscritto il </a:t>
            </a: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2 maggio 2012 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tra la Provincia, i 21 Comuni della provincia, l’ ANAS e il </a:t>
            </a:r>
            <a:r>
              <a:rPr lang="it-IT" sz="5600" dirty="0" err="1" smtClean="0">
                <a:latin typeface="Arial" pitchFamily="34" charset="0"/>
                <a:cs typeface="Arial" pitchFamily="34" charset="0"/>
              </a:rPr>
              <a:t>CAS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763" indent="-4763">
              <a:spcBef>
                <a:spcPts val="0"/>
              </a:spcBef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-4763">
              <a:spcBef>
                <a:spcPts val="0"/>
              </a:spcBef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Riguarda la raccolta e lo smaltimento dei rifiuti solidi urbani abbandonati sulle strade di vario ordine e grado del nostro territorio</a:t>
            </a:r>
            <a:r>
              <a:rPr lang="it-IT" sz="5600" i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763" indent="19050">
              <a:spcBef>
                <a:spcPts val="0"/>
              </a:spcBef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19050">
              <a:spcBef>
                <a:spcPts val="0"/>
              </a:spcBef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●I</a:t>
            </a: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 Comuni 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provvedono alla raccolta, allo smaltimento ed al conferimento in discarica dei rifiuti solidi ingombranti nelle aree fuori dai centri abitati ed in prossimità delle strade.</a:t>
            </a:r>
          </a:p>
          <a:p>
            <a:pPr marL="4763" indent="19050">
              <a:spcBef>
                <a:spcPts val="0"/>
              </a:spcBef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19050">
              <a:spcBef>
                <a:spcPts val="0"/>
              </a:spcBef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●La </a:t>
            </a: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Provincia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  rimborsa a ciascun Comune le spese relative alla raccolta dei rifiuti nel rispettivo  </a:t>
            </a:r>
          </a:p>
          <a:p>
            <a:pPr marL="4763" indent="19050">
              <a:spcBef>
                <a:spcPts val="0"/>
              </a:spcBef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territorio.</a:t>
            </a:r>
          </a:p>
          <a:p>
            <a:pPr marL="4763" indent="19050" algn="ctr">
              <a:buNone/>
            </a:pPr>
            <a:endParaRPr lang="it-IT" sz="5600" b="1" u="sng" dirty="0" smtClean="0">
              <a:latin typeface="Arial" pitchFamily="34" charset="0"/>
              <a:cs typeface="Arial" pitchFamily="34" charset="0"/>
            </a:endParaRPr>
          </a:p>
          <a:p>
            <a:pPr marL="4763" indent="19050" algn="ctr">
              <a:buNone/>
            </a:pP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it-IT" sz="7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IL PROTOCOLLO D’ INTESA  PER LA RIMOZIONE DEI RIFIUTI SOLIDI URBANI DAI BORDI DELLE STRADE PROVINCIALI </a:t>
            </a:r>
          </a:p>
          <a:p>
            <a:pPr marL="4763" indent="19050" algn="ctr">
              <a:buNone/>
            </a:pPr>
            <a:endParaRPr lang="it-IT" sz="5600" b="1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19050" algn="just">
              <a:buNone/>
            </a:pPr>
            <a:r>
              <a:rPr lang="it-IT" sz="5600" dirty="0" smtClean="0">
                <a:latin typeface="Arial" pitchFamily="34" charset="0"/>
                <a:cs typeface="Arial" pitchFamily="34" charset="0"/>
              </a:rPr>
              <a:t>Sottoscritto </a:t>
            </a: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il 4 giugno 2012 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tra la Provincia e i 21 Comuni della provincia</a:t>
            </a: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763" indent="19050" algn="just">
              <a:buNone/>
            </a:pP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4763" indent="19050" algn="just">
              <a:buNone/>
            </a:pP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● La Provincia 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si impegna ad effettuare la raccolta manuale ed il conferimento nei cassonetti dei rifiuti solidi che emergeranno a seguito della </a:t>
            </a:r>
            <a:r>
              <a:rPr lang="it-IT" sz="5600" dirty="0" err="1" smtClean="0">
                <a:latin typeface="Arial" pitchFamily="34" charset="0"/>
                <a:cs typeface="Arial" pitchFamily="34" charset="0"/>
              </a:rPr>
              <a:t>scerbatura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 dei bordi  delle Strade Provinciali, per la successiva consegna ai Comuni competenti per territorio.</a:t>
            </a:r>
          </a:p>
          <a:p>
            <a:pPr marL="4763" indent="19050" algn="just">
              <a:buNone/>
            </a:pP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19050">
              <a:buNone/>
            </a:pPr>
            <a:r>
              <a:rPr lang="it-IT" sz="5600" b="1" dirty="0" smtClean="0">
                <a:latin typeface="Arial" pitchFamily="34" charset="0"/>
                <a:cs typeface="Arial" pitchFamily="34" charset="0"/>
              </a:rPr>
              <a:t>● I Comuni </a:t>
            </a:r>
            <a:r>
              <a:rPr lang="it-IT" sz="5600" dirty="0" smtClean="0">
                <a:latin typeface="Arial" pitchFamily="34" charset="0"/>
                <a:cs typeface="Arial" pitchFamily="34" charset="0"/>
              </a:rPr>
              <a:t>si impegnano a installare, un congruo numero di cassonetti stradali destinati a raccogliere i rifiuti prelevati dalle squadre della Siracusa Risorse </a:t>
            </a:r>
            <a:r>
              <a:rPr lang="it-IT" sz="5600" dirty="0" err="1" smtClean="0">
                <a:latin typeface="Arial" pitchFamily="34" charset="0"/>
                <a:cs typeface="Arial" pitchFamily="34" charset="0"/>
              </a:rPr>
              <a:t>S.p.a.</a:t>
            </a:r>
            <a:endParaRPr lang="it-IT" sz="5600" dirty="0" smtClean="0">
              <a:latin typeface="Arial" pitchFamily="34" charset="0"/>
              <a:cs typeface="Arial" pitchFamily="34" charset="0"/>
            </a:endParaRPr>
          </a:p>
          <a:p>
            <a:pPr marL="4763" indent="19050">
              <a:buNone/>
            </a:pPr>
            <a:endParaRPr lang="it-IT" sz="6400" dirty="0" smtClean="0"/>
          </a:p>
          <a:p>
            <a:pPr marL="4763" indent="19050" algn="ctr">
              <a:buNone/>
            </a:pPr>
            <a:endParaRPr lang="it-IT" sz="6400" dirty="0" smtClean="0"/>
          </a:p>
          <a:p>
            <a:pPr marL="4763" indent="19050">
              <a:buNone/>
            </a:pPr>
            <a:endParaRPr lang="it-IT" sz="6400" dirty="0" smtClean="0"/>
          </a:p>
          <a:p>
            <a:pPr marL="4763" indent="19050">
              <a:buNone/>
            </a:pPr>
            <a:r>
              <a:rPr lang="it-IT" sz="6400" dirty="0" smtClean="0"/>
              <a:t>. </a:t>
            </a:r>
          </a:p>
          <a:p>
            <a:pPr marL="4763" indent="19050"/>
            <a:endParaRPr lang="it-IT" sz="2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it-IT" sz="24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LA CAMPAGNA </a:t>
            </a:r>
          </a:p>
          <a:p>
            <a:pPr lvl="0" algn="ctr">
              <a:buNone/>
            </a:pPr>
            <a:r>
              <a:rPr lang="it-IT" sz="24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“TOLLERANZA ZERO RIFIUTI ALLE DISCARICHE ABUSIVE”</a:t>
            </a:r>
          </a:p>
          <a:p>
            <a:pPr algn="ctr">
              <a:buNone/>
            </a:pPr>
            <a:r>
              <a:rPr lang="it-IT" sz="17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 dati più significativi</a:t>
            </a:r>
          </a:p>
          <a:p>
            <a:endParaRPr lang="it-IT" sz="17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Censite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150 discariche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un quarto in meno dell’anno precedente.</a:t>
            </a:r>
          </a:p>
          <a:p>
            <a:pPr>
              <a:lnSpc>
                <a:spcPct val="150000"/>
              </a:lnSpc>
            </a:pP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viaggi in discarica sono stati 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124.   </a:t>
            </a:r>
          </a:p>
          <a:p>
            <a:pPr>
              <a:lnSpc>
                <a:spcPct val="150000"/>
              </a:lnSpc>
            </a:pP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Aumento del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46%  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dei rifiuti conferiti in modo legale, in gran parte derivanti da demolizioni edilizie.</a:t>
            </a:r>
          </a:p>
          <a:p>
            <a:pPr>
              <a:lnSpc>
                <a:spcPct val="150000"/>
              </a:lnSpc>
            </a:pP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rifiuti smaltiti 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sono scesi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lle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1.310  tonnellate 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del 2010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lle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832 mila 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tonnellate di quest’anno.</a:t>
            </a:r>
          </a:p>
          <a:p>
            <a:pPr>
              <a:lnSpc>
                <a:spcPct val="150000"/>
              </a:lnSpc>
            </a:pP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Sanzioni amministrative per €. 33.000,00.</a:t>
            </a:r>
          </a:p>
          <a:p>
            <a:pPr>
              <a:lnSpc>
                <a:spcPct val="150000"/>
              </a:lnSpc>
            </a:pPr>
            <a:r>
              <a:rPr lang="it-IT" sz="1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Posizianate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20 telecamere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Indetto il </a:t>
            </a:r>
            <a:r>
              <a:rPr lang="it-IT" sz="1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II°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Appalto per la rimozione di rifiuti contenenti </a:t>
            </a:r>
            <a:r>
              <a:rPr lang="it-IT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amianto.</a:t>
            </a:r>
            <a:r>
              <a:rPr lang="it-IT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it-IT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lvl="0"/>
            <a:r>
              <a:rPr lang="it-IT" sz="24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4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it-IT" sz="31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IL PROTOCOLLO </a:t>
            </a:r>
            <a:r>
              <a:rPr lang="it-IT" sz="3100" b="1" u="sng" dirty="0" err="1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D’INTESA</a:t>
            </a:r>
            <a:r>
              <a:rPr lang="it-IT" sz="31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 PER la PREVENZIONE </a:t>
            </a:r>
            <a:br>
              <a:rPr lang="it-IT" sz="31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</a:br>
            <a:r>
              <a:rPr lang="it-IT" sz="3100" b="1" u="sng" dirty="0" smtClean="0">
                <a:solidFill>
                  <a:srgbClr val="006600"/>
                </a:solidFill>
                <a:latin typeface="Trebuchet MS" pitchFamily="34" charset="0"/>
                <a:cs typeface="Arial" pitchFamily="34" charset="0"/>
              </a:rPr>
              <a:t>degli INCENDI BOSCHIVI</a:t>
            </a:r>
            <a:r>
              <a:rPr lang="it-IT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it-IT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Firmato </a:t>
            </a: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l’11 giugno 2012, </a:t>
            </a:r>
            <a:r>
              <a:rPr lang="it-IT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attivo dal 15 giugno al 15 settembre.</a:t>
            </a:r>
          </a:p>
          <a:p>
            <a:r>
              <a:rPr lang="it-IT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Soggetti coinvolti: 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La Provincia  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Il Dipartimento Regionale per la provincia di Siracusa della 	Protezione Civile Regionale (DRPC) 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Il Comando Corpo Forestale della Regione siciliana 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L’Ispettorato Ripartimentale di Siracusa 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Il Comando provinciale dei Vigili del Fuoco</a:t>
            </a:r>
          </a:p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l’ANAS, il CAS e i Comuni del territorio. </a:t>
            </a:r>
          </a:p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 la </a:t>
            </a:r>
            <a:r>
              <a:rPr lang="it-IT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ollaborazione</a:t>
            </a:r>
            <a:r>
              <a:rPr lang="it-IT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delle Associazioni volontarie di protezione civile. </a:t>
            </a:r>
          </a:p>
          <a:p>
            <a:pPr algn="ctr">
              <a:buNone/>
            </a:pPr>
            <a:endParaRPr lang="it-IT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t-IT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Quest’anno la Provincia ha, anche, dotato di 25 GPS sia il Corpo forestale che i Vigili del Fuoco</a:t>
            </a:r>
            <a:r>
              <a:rPr lang="it-IT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t-IT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 spd="med" advClick="0" advTm="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it-IT" sz="3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3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it-IT" sz="3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Altri importanti PROTOCOLLI  </a:t>
            </a:r>
            <a:r>
              <a:rPr lang="it-IT" sz="3200" b="1" u="sng" dirty="0" err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it-IT" sz="3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INTESA  FIRMATI</a:t>
            </a:r>
            <a:br>
              <a:rPr lang="it-IT" sz="32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endParaRPr lang="it-IT" sz="3200" dirty="0">
              <a:solidFill>
                <a:srgbClr val="00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it-IT" b="1" dirty="0" smtClean="0">
                <a:solidFill>
                  <a:srgbClr val="0070C0"/>
                </a:solidFill>
              </a:rPr>
              <a:t> </a:t>
            </a:r>
            <a:endParaRPr lang="it-IT" dirty="0" smtClean="0">
              <a:solidFill>
                <a:srgbClr val="0070C0"/>
              </a:solidFill>
            </a:endParaRPr>
          </a:p>
          <a:p>
            <a:pPr lvl="0" algn="just"/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Protocollo d’intesa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sull’attuazione della POLITICA ENERGETICA europea al 2020, per la riduzione delle emissioni di CO2, l’efficienza energetica e l’utilizzo delle fonti rinnovabili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Sottoscritto tra la Provincia e i Comuni il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19 aprile 2012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endParaRPr lang="it-IT" sz="7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Protocollo d’intesa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nel settore della VIGILANZA VOLONTARIA – VENATORIA ED ITTICA nella provincia di Siracusa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 Sottoscritto tra la Provincia, l’Assessorato Regionale delle Risorse Agricole ed alimentari, la Prefettura – </a:t>
            </a:r>
            <a:r>
              <a:rPr lang="it-IT" sz="7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UTG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di Siracusa il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agosto 2012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alla presenza del Ministro dell’Interno Anna Maria Cancellieri.</a:t>
            </a:r>
          </a:p>
          <a:p>
            <a:pPr algn="just">
              <a:buNone/>
            </a:pP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just"/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Protocollo di intesa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 la PIANIFICAZIONE STRATEGICA DELLE OPERE </a:t>
            </a:r>
            <a:r>
              <a:rPr lang="it-IT" sz="7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CANALIZZAZIONE DELLE ACQUE NEI TERRENI AGRICOLI E PER LA PREVENZIONE DEI FENOMENI </a:t>
            </a:r>
            <a:r>
              <a:rPr lang="it-IT" sz="7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ESONDAZIONE dei corsi d’acqua con allagamenti delle strade comunali e provinciali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Sottoscritto tra la Provincia, il Genio Civile di Siracusa, l’Ispettorato Provinciale dell’Agricoltura, la Confederazione Italiana Agricoltori di Siracusa, la Federazione Provinciale Coldiretti, l’Unione Provinciale Agricoltori e i 21 Comuni della Provincia di Siracusa il </a:t>
            </a:r>
            <a:r>
              <a:rPr lang="it-IT" sz="7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settembre 2012</a:t>
            </a:r>
            <a:r>
              <a:rPr lang="it-IT" sz="7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t-IT" sz="7200" dirty="0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1153</Words>
  <Application>Microsoft Office PowerPoint</Application>
  <PresentationFormat>Presentazione su schermo (4:3)</PresentationFormat>
  <Paragraphs>329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Tema di Office</vt:lpstr>
      <vt:lpstr>     </vt:lpstr>
      <vt:lpstr>Premessa</vt:lpstr>
      <vt:lpstr>Ambiente, Territorio e Politiche strategiche</vt:lpstr>
      <vt:lpstr> LA PULIZIA SPIAGGE </vt:lpstr>
      <vt:lpstr>  LA SOCIETÀ PER LA REGOLAMENTAZIONE DEI RIFIUTI (S.R.R.) </vt:lpstr>
      <vt:lpstr> IL PROTOCOLLO D’INTESA  PER LA RACCOLTA  E LO SMALTIMENTO DEI RIFIUTI  ABBANDONATI  NELLE STRADE DEL TERRITORIO </vt:lpstr>
      <vt:lpstr>Diapositiva 7</vt:lpstr>
      <vt:lpstr> IL PROTOCOLLO D’INTESA PER la PREVENZIONE  degli INCENDI BOSCHIVI </vt:lpstr>
      <vt:lpstr> Altri importanti PROTOCOLLI  DI  INTESA  FIRMATI </vt:lpstr>
      <vt:lpstr>TURISMO Le iniziative più importanti</vt:lpstr>
      <vt:lpstr> TURISMO  </vt:lpstr>
      <vt:lpstr>POLITICHE SOCIALI </vt:lpstr>
      <vt:lpstr>ATTIVITA’ IN FAVORE  DEL PERSONALE DELL’ENTE</vt:lpstr>
      <vt:lpstr>OPERE PUBBLICHE </vt:lpstr>
      <vt:lpstr>OPERE PUBBLICHE</vt:lpstr>
      <vt:lpstr>Diapositiva 16</vt:lpstr>
      <vt:lpstr>VIABILITÀ PROVINCIALE</vt:lpstr>
      <vt:lpstr>Diapositiva 18</vt:lpstr>
      <vt:lpstr>OPERE PUBBLICHE INVESTIMENTI COMPLESSIVI</vt:lpstr>
      <vt:lpstr>POLITICA ECONOMICA E FINANZIARIA</vt:lpstr>
      <vt:lpstr> POLITICA ECONOMICA FINANZAIRIA </vt:lpstr>
      <vt:lpstr> IL PIANO DI DISMISSIONE DEGLI AFFITTI  </vt:lpstr>
    </vt:vector>
  </TitlesOfParts>
  <Company>Comex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piccola Viola</dc:title>
  <dc:creator>Betty.Risi</dc:creator>
  <cp:lastModifiedBy>LINO</cp:lastModifiedBy>
  <cp:revision>253</cp:revision>
  <dcterms:created xsi:type="dcterms:W3CDTF">2009-11-06T11:50:51Z</dcterms:created>
  <dcterms:modified xsi:type="dcterms:W3CDTF">2012-12-21T13:46:36Z</dcterms:modified>
</cp:coreProperties>
</file>